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128" b="1" i="0" u="none" strike="noStrike" baseline="0" dirty="0" smtClean="0">
                <a:effectLst/>
              </a:rPr>
              <a:t>Top 10 customers' spending on F&amp;B and the percentage share of purchases from Shaun's company.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F&amp;B spend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381000" dist="38100" algn="l" rotWithShape="0">
                <a:prstClr val="black"/>
              </a:outerShdw>
            </a:effectLst>
          </c:spPr>
          <c:invertIfNegative val="0"/>
          <c:dLbls>
            <c:dLbl>
              <c:idx val="1"/>
              <c:layout>
                <c:manualLayout>
                  <c:x val="-7.8125166576236225E-3"/>
                  <c:y val="0.1938840659744119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85038241695596E-3"/>
                  <c:y val="0.1191099958164597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MCDONALD'S</c:v>
                </c:pt>
                <c:pt idx="1">
                  <c:v>STARBUCKS</c:v>
                </c:pt>
                <c:pt idx="2">
                  <c:v>WENDY'S</c:v>
                </c:pt>
                <c:pt idx="3">
                  <c:v>SUBWAY</c:v>
                </c:pt>
                <c:pt idx="4">
                  <c:v>BURGER KING</c:v>
                </c:pt>
                <c:pt idx="5">
                  <c:v>DOMINO'S PIZZA</c:v>
                </c:pt>
                <c:pt idx="6">
                  <c:v>OUTBACK STEAKHOUSE</c:v>
                </c:pt>
                <c:pt idx="7">
                  <c:v>PIZZA HUT</c:v>
                </c:pt>
                <c:pt idx="8">
                  <c:v>ARBY'S</c:v>
                </c:pt>
                <c:pt idx="9">
                  <c:v>LONGHORN STEAKHOUSE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9089846.9973000009</c:v>
                </c:pt>
                <c:pt idx="1">
                  <c:v>7478024.643600001</c:v>
                </c:pt>
                <c:pt idx="2">
                  <c:v>5739180.8364000004</c:v>
                </c:pt>
                <c:pt idx="3">
                  <c:v>4740661.0799999991</c:v>
                </c:pt>
                <c:pt idx="4">
                  <c:v>3773706.1002000002</c:v>
                </c:pt>
                <c:pt idx="5">
                  <c:v>3071547.0702</c:v>
                </c:pt>
                <c:pt idx="6">
                  <c:v>2814237.4398887269</c:v>
                </c:pt>
                <c:pt idx="7">
                  <c:v>2653554.0545999999</c:v>
                </c:pt>
                <c:pt idx="8">
                  <c:v>2599816.9535999997</c:v>
                </c:pt>
                <c:pt idx="9">
                  <c:v>2420110.2785793319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335976"/>
        <c:axId val="3263332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Percentage share of F&amp;B purchases from Shaun's company
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0800" dist="38100" algn="l" rotWithShape="0">
                <a:prstClr val="black"/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3898499015748044E-2"/>
                  <c:y val="4.21874974048045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7.4124194752939743E-2"/>
                  <c:y val="-1.12900469968208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5468750000000001E-2"/>
                  <c:y val="-2.56008643819407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7.0781250000000004E-2"/>
                  <c:y val="2.32735130744915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8.980129804619752E-2"/>
                  <c:y val="9.032037597456663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7.7335999015748141E-2"/>
                  <c:y val="3.98437475489820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7.412419475293984E-2"/>
                  <c:y val="-2.03220845942774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7.4124194752939743E-2"/>
                  <c:y val="-1.80640751949133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MCDONALD'S</c:v>
                </c:pt>
                <c:pt idx="1">
                  <c:v>STARBUCKS</c:v>
                </c:pt>
                <c:pt idx="2">
                  <c:v>WENDY'S</c:v>
                </c:pt>
                <c:pt idx="3">
                  <c:v>SUBWAY</c:v>
                </c:pt>
                <c:pt idx="4">
                  <c:v>BURGER KING</c:v>
                </c:pt>
                <c:pt idx="5">
                  <c:v>DOMINO'S PIZZA</c:v>
                </c:pt>
                <c:pt idx="6">
                  <c:v>OUTBACK STEAKHOUSE</c:v>
                </c:pt>
                <c:pt idx="7">
                  <c:v>PIZZA HUT</c:v>
                </c:pt>
                <c:pt idx="8">
                  <c:v>ARBY'S</c:v>
                </c:pt>
                <c:pt idx="9">
                  <c:v>LONGHORN STEAKHOUSE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0.42407219457513656</c:v>
                </c:pt>
                <c:pt idx="1">
                  <c:v>0.48479070272891855</c:v>
                </c:pt>
                <c:pt idx="2">
                  <c:v>0.51273719164563947</c:v>
                </c:pt>
                <c:pt idx="3">
                  <c:v>0.49541347959475424</c:v>
                </c:pt>
                <c:pt idx="4">
                  <c:v>0.57957414542859065</c:v>
                </c:pt>
                <c:pt idx="5">
                  <c:v>0.49433318153375599</c:v>
                </c:pt>
                <c:pt idx="6">
                  <c:v>0.5599657833397037</c:v>
                </c:pt>
                <c:pt idx="7">
                  <c:v>0.55642986618915868</c:v>
                </c:pt>
                <c:pt idx="8">
                  <c:v>0.58274756870057365</c:v>
                </c:pt>
                <c:pt idx="9">
                  <c:v>0.64446811265104442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333624"/>
        <c:axId val="326332840"/>
      </c:lineChart>
      <c:catAx>
        <c:axId val="326335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33232"/>
        <c:crosses val="autoZero"/>
        <c:auto val="1"/>
        <c:lblAlgn val="ctr"/>
        <c:lblOffset val="100"/>
        <c:noMultiLvlLbl val="0"/>
      </c:catAx>
      <c:valAx>
        <c:axId val="326333232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35976"/>
        <c:crosses val="autoZero"/>
        <c:crossBetween val="between"/>
        <c:majorUnit val="2000000"/>
      </c:valAx>
      <c:valAx>
        <c:axId val="326332840"/>
        <c:scaling>
          <c:orientation val="minMax"/>
        </c:scaling>
        <c:delete val="0"/>
        <c:axPos val="r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33624"/>
        <c:crosses val="max"/>
        <c:crossBetween val="between"/>
        <c:majorUnit val="0.2"/>
        <c:minorUnit val="2.0000000000000004E-2"/>
      </c:valAx>
      <c:catAx>
        <c:axId val="326333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63328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921920282434742"/>
          <c:y val="0.92699784493449378"/>
          <c:w val="0.75144328664803439"/>
          <c:h val="4.364803287377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9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61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91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1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0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64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0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4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3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9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0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C93D5B-C528-4058-99D1-3B0F1243E1B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320EAF-FA94-4935-8B53-2B981FA13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15" y="380492"/>
            <a:ext cx="9144000" cy="2387600"/>
          </a:xfrm>
        </p:spPr>
        <p:txBody>
          <a:bodyPr/>
          <a:lstStyle/>
          <a:p>
            <a:r>
              <a:rPr lang="en-US" dirty="0"/>
              <a:t>Opportunities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615" y="3179343"/>
            <a:ext cx="9144000" cy="1655762"/>
          </a:xfrm>
        </p:spPr>
        <p:txBody>
          <a:bodyPr/>
          <a:lstStyle/>
          <a:p>
            <a:r>
              <a:rPr lang="en-US" dirty="0"/>
              <a:t>Uncovering Potential Revenue Streams and Market Expansion</a:t>
            </a:r>
          </a:p>
        </p:txBody>
      </p:sp>
    </p:spTree>
    <p:extLst>
      <p:ext uri="{BB962C8B-B14F-4D97-AF65-F5344CB8AC3E}">
        <p14:creationId xmlns:p14="http://schemas.microsoft.com/office/powerpoint/2010/main" val="136642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/>
              <a:t>Thank </a:t>
            </a:r>
            <a:r>
              <a:rPr lang="en-US" sz="4400" dirty="0" smtClean="0"/>
              <a:t>You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805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15" y="251096"/>
            <a:ext cx="9144000" cy="21470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Introduction to Shaun's Role and Analysis Purpose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736" y="1894008"/>
            <a:ext cx="7841412" cy="1185623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Shaun, a</a:t>
            </a:r>
            <a:r>
              <a:rPr lang="en-US" sz="8000" dirty="0" smtClean="0"/>
              <a:t> </a:t>
            </a:r>
            <a:r>
              <a:rPr lang="en-US" sz="8000" dirty="0"/>
              <a:t>Sales Director, is driving the Food Services Division. Promoted for stellar performance, Shaun now leads an analysis focused on customer spending patterns</a:t>
            </a:r>
            <a:r>
              <a:rPr lang="en-US" sz="8000" dirty="0" smtClean="0"/>
              <a:t>.</a:t>
            </a:r>
          </a:p>
          <a:p>
            <a:endParaRPr lang="en-US" sz="9600" dirty="0"/>
          </a:p>
          <a:p>
            <a:r>
              <a:rPr lang="en-US" sz="8000" b="1" dirty="0"/>
              <a:t>Purpose:</a:t>
            </a:r>
            <a:endParaRPr lang="en-US" sz="8000" dirty="0"/>
          </a:p>
          <a:p>
            <a:r>
              <a:rPr lang="en-US" sz="8000" b="1" dirty="0"/>
              <a:t>Uncover Opportunities:</a:t>
            </a:r>
            <a:r>
              <a:rPr lang="en-US" sz="8000" dirty="0"/>
              <a:t> Identify new avenues for business growth.</a:t>
            </a:r>
          </a:p>
          <a:p>
            <a:r>
              <a:rPr lang="en-US" sz="8000" b="1" dirty="0"/>
              <a:t>Enhance Decision-Making:</a:t>
            </a:r>
            <a:r>
              <a:rPr lang="en-US" sz="8000" dirty="0"/>
              <a:t> Understand customer preferences for strategic decisions.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9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891" y="61314"/>
            <a:ext cx="8885208" cy="758195"/>
          </a:xfrm>
        </p:spPr>
        <p:txBody>
          <a:bodyPr>
            <a:normAutofit/>
          </a:bodyPr>
          <a:lstStyle/>
          <a:p>
            <a:r>
              <a:rPr lang="en-US" sz="3200" dirty="0"/>
              <a:t>Existing Customer </a:t>
            </a:r>
            <a:r>
              <a:rPr lang="en-US" sz="3200" dirty="0" smtClean="0"/>
              <a:t>Spend Overview</a:t>
            </a:r>
            <a:endParaRPr lang="en-US" sz="3200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305581525"/>
              </p:ext>
            </p:extLst>
          </p:nvPr>
        </p:nvGraphicFramePr>
        <p:xfrm>
          <a:off x="1362974" y="1009290"/>
          <a:ext cx="8911085" cy="5624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73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8" y="760010"/>
            <a:ext cx="6763109" cy="27823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05" y="3688116"/>
            <a:ext cx="4804914" cy="2428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504982" y="4210621"/>
            <a:ext cx="3165894" cy="16725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Top 10 Cities with Highest Customer Concentration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02130" y="1152654"/>
            <a:ext cx="2268746" cy="181588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Top 10 Cities with Highest F&amp;B Expenditure</a:t>
            </a:r>
          </a:p>
        </p:txBody>
      </p:sp>
    </p:spTree>
    <p:extLst>
      <p:ext uri="{BB962C8B-B14F-4D97-AF65-F5344CB8AC3E}">
        <p14:creationId xmlns:p14="http://schemas.microsoft.com/office/powerpoint/2010/main" val="228312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562" y="212315"/>
            <a:ext cx="8885208" cy="758195"/>
          </a:xfrm>
        </p:spPr>
        <p:txBody>
          <a:bodyPr>
            <a:noAutofit/>
          </a:bodyPr>
          <a:lstStyle/>
          <a:p>
            <a:r>
              <a:rPr lang="en-US" sz="2800" b="1" dirty="0"/>
              <a:t>Adjacent Opportunities - Non-Commercial Establishments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7459" y="4795942"/>
            <a:ext cx="197219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Enrollment range 5000+ at schools and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4024" y="4037106"/>
            <a:ext cx="201906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Number of meals per day range 2000+</a:t>
            </a:r>
            <a:endParaRPr lang="en-US" sz="1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102" y="5760841"/>
            <a:ext cx="6456257" cy="685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24" y="5892117"/>
            <a:ext cx="2026442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Capacity Of Bed Range 500 To 1000 at Hospitals related area</a:t>
            </a:r>
            <a:endParaRPr lang="en-US" sz="1400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98768"/>
              </p:ext>
            </p:extLst>
          </p:nvPr>
        </p:nvGraphicFramePr>
        <p:xfrm>
          <a:off x="2066438" y="1035762"/>
          <a:ext cx="8077517" cy="57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8578"/>
                <a:gridCol w="1438077"/>
                <a:gridCol w="2950862"/>
              </a:tblGrid>
              <a:tr h="3562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</a:t>
                      </a:r>
                      <a:r>
                        <a:rPr lang="en-US" baseline="0" dirty="0" smtClean="0"/>
                        <a:t> Commercial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City 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Market Segment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BOSTON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BOSTON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FRANKLIN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FRANKLIN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HAVERHILL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HAVERHILL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NORTHEASTERN UNIVERSITY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BOSTON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NORTHERN ESSEX COMMUNITY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HAVERHILL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2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PEABODY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PEABODY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QUINSIGAMOND COMMUNITY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2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SALEM STATE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SALEM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SHREWSBURY PUBLIC SCHOOLS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SHREWSBURY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SPRINGFIELD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SPRINGFIELD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SPRINGFIELD TECHNICAL COMMUNITY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SPRINGFIELD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2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SUFFOLK UNIVERSITY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BOSTON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UNIVERSITY OF MASSACHUSETTS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AMHERST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WESTFIELD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WESTFIELD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WESTFIELD STATE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WESTFIELD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 PUBLIC SCHOOL DISTRICT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SCHOOL DISTRICTS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 STATE COLLEGE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4 YEAR COLLEGE &amp; UNIVERSITIES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MASSACHUSETTS GENERAL HOSPITAL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BOSTON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HOSPITALS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TEWKSBURY HOSPITAL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TEWKSBURY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HOSPITALS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7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UMASS MEMORIAL MEDICAL CTR UNIV CAMPUS</a:t>
                      </a:r>
                    </a:p>
                  </a:txBody>
                  <a:tcPr marL="762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WORCESTER</a:t>
                      </a:r>
                    </a:p>
                  </a:txBody>
                  <a:tcPr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HOSPITALS</a:t>
                      </a:r>
                    </a:p>
                  </a:txBody>
                  <a:tcPr marL="182880" marR="7620" marT="7620" marB="914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0270226" y="4037106"/>
            <a:ext cx="7481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  Less </a:t>
            </a:r>
            <a:r>
              <a:rPr lang="en-US" b="1" dirty="0"/>
              <a:t>competitive </a:t>
            </a:r>
            <a:r>
              <a:rPr lang="en-US" dirty="0" smtClean="0"/>
              <a:t>                       </a:t>
            </a:r>
            <a:r>
              <a:rPr lang="en-US" b="1" dirty="0" smtClean="0"/>
              <a:t>         </a:t>
            </a:r>
          </a:p>
          <a:p>
            <a:endParaRPr lang="en-US" b="1" dirty="0"/>
          </a:p>
          <a:p>
            <a:r>
              <a:rPr lang="en-US" b="1" dirty="0" smtClean="0"/>
              <a:t>  More competitive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Isosceles Triangle 14"/>
          <p:cNvSpPr/>
          <p:nvPr/>
        </p:nvSpPr>
        <p:spPr>
          <a:xfrm>
            <a:off x="10227238" y="4414383"/>
            <a:ext cx="181348" cy="165586"/>
          </a:xfrm>
          <a:prstGeom prst="triangle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flipH="1">
            <a:off x="10201625" y="4957246"/>
            <a:ext cx="206145" cy="16558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2627" y="199336"/>
            <a:ext cx="8885208" cy="758195"/>
          </a:xfrm>
        </p:spPr>
        <p:txBody>
          <a:bodyPr>
            <a:normAutofit/>
          </a:bodyPr>
          <a:lstStyle/>
          <a:p>
            <a:r>
              <a:rPr lang="en-US" sz="3200" b="1" dirty="0"/>
              <a:t>Retailer Presence Near Customers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5914"/>
              </p:ext>
            </p:extLst>
          </p:nvPr>
        </p:nvGraphicFramePr>
        <p:xfrm>
          <a:off x="1954746" y="957531"/>
          <a:ext cx="8127999" cy="52807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/>
                <a:gridCol w="2709333"/>
                <a:gridCol w="2709333"/>
              </a:tblGrid>
              <a:tr h="40620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r>
                        <a:rPr lang="en-US" baseline="0" dirty="0" smtClean="0"/>
                        <a:t> of Retail Store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City of</a:t>
                      </a:r>
                      <a:r>
                        <a:rPr lang="en-US" baseline="0" dirty="0" smtClean="0"/>
                        <a:t> Store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Market Segment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CHUCK EVANS' LIQUOR OUTLET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BOWLING GREEN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LIQUOR STORES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CROSSROADS 773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BOWLING GREEN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 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FOOD LION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FRANKLIN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 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GREENWOOD SPIRITS SHOPPE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BOWLING GREEN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LIQUOR STORES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HOLIDAY FOOD WORLD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HOPKINSVILLE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KROGER</a:t>
                      </a:r>
                      <a:endParaRPr lang="en-US" sz="1400" b="1" i="0" u="none" strike="noStrike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FLORENCE, </a:t>
                      </a:r>
                      <a:r>
                        <a:rPr lang="en-US" sz="14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NEW PORT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</a:t>
                      </a:r>
                      <a:endParaRPr lang="en-US" sz="1400" b="1" i="0" u="none" strike="noStrike" kern="1200" dirty="0" smtClean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LIQUOR DIRECT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COVINGTON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LIQUOR STORES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PARTY TOWN</a:t>
                      </a:r>
                      <a:endParaRPr lang="en-US" sz="1400" b="1" i="0" u="none" strike="noStrike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FLORENCE</a:t>
                      </a:r>
                      <a:endParaRPr lang="en-US" sz="1400" b="1" i="0" u="none" strike="noStrike" kern="1200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LIQUOR STORES</a:t>
                      </a:r>
                      <a:endParaRPr lang="en-US" sz="1400" b="1" i="0" u="none" strike="noStrike" kern="1200" dirty="0" smtClean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PIGGLY WIGGLY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HOPKINSVILLE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 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SAVE-A-LOT</a:t>
                      </a:r>
                      <a:endParaRPr lang="en-US" sz="1400" b="1" i="0" u="none" strike="noStrike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ELKTON</a:t>
                      </a:r>
                      <a:endParaRPr lang="en-US" sz="1400" b="1" i="0" u="none" strike="noStrike" kern="1200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GROCERY STORES </a:t>
                      </a:r>
                      <a:endParaRPr lang="en-US" sz="1400" b="1" i="0" u="none" strike="noStrike" kern="1200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STADIUM LIQUOR STORE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COVINGTON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LIQUOR STORES</a:t>
                      </a:r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UNITED DAIRY FARMERS</a:t>
                      </a:r>
                      <a:endParaRPr lang="en-US" sz="1400" b="1" i="0" u="none" strike="noStrike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0" marB="18288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FLORENCE</a:t>
                      </a:r>
                      <a:endParaRPr lang="en-US" sz="1400" b="1" i="0" u="none" strike="noStrike" kern="1200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CONVENIENCE STORES</a:t>
                      </a:r>
                      <a:endParaRPr lang="en-US" sz="1400" b="1" i="0" u="none" strike="noStrike" kern="1200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82880" marR="7620" marT="762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68320" y="6367195"/>
            <a:ext cx="7481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Less competitive </a:t>
            </a:r>
            <a:r>
              <a:rPr lang="en-US" dirty="0" smtClean="0"/>
              <a:t>                       </a:t>
            </a:r>
            <a:r>
              <a:rPr lang="en-US" b="1" dirty="0" smtClean="0"/>
              <a:t>         More competitive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2789207" y="6469068"/>
            <a:ext cx="181348" cy="165586"/>
          </a:xfrm>
          <a:prstGeom prst="triangle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flipH="1">
            <a:off x="6406482" y="6469068"/>
            <a:ext cx="206145" cy="16558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025" y="4037106"/>
            <a:ext cx="182525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Annual Sales more </a:t>
            </a:r>
          </a:p>
          <a:p>
            <a:r>
              <a:rPr lang="en-US" sz="1400" b="1" dirty="0" smtClean="0"/>
              <a:t>1 M+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8635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27" y="805210"/>
            <a:ext cx="4714823" cy="23705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91" y="805210"/>
            <a:ext cx="4954773" cy="23705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07794"/>
              </p:ext>
            </p:extLst>
          </p:nvPr>
        </p:nvGraphicFramePr>
        <p:xfrm>
          <a:off x="1824966" y="3462867"/>
          <a:ext cx="8128000" cy="2468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064000"/>
                <a:gridCol w="4064000"/>
              </a:tblGrid>
              <a:tr h="252633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NEWPORT </a:t>
                      </a:r>
                      <a:r>
                        <a:rPr lang="en-US" sz="1600" b="1" kern="120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(KROGER)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HICKORY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ARLINGTON</a:t>
                      </a:r>
                      <a:endParaRPr lang="en-US" sz="1600" b="1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HOPKINSVILLE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AUSTIN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MARION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BOWLING GREEN</a:t>
                      </a:r>
                    </a:p>
                  </a:txBody>
                  <a:tcPr marL="0" marR="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MORGANTOWN (SAVE-A-LOT)</a:t>
                      </a:r>
                      <a:endParaRPr lang="en-US" sz="1600" b="1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COVINGTON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UNION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DAYTON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ROGERS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ELKTON</a:t>
                      </a:r>
                      <a:r>
                        <a:rPr lang="en-US" sz="1600" b="1" baseline="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 (</a:t>
                      </a:r>
                      <a:r>
                        <a:rPr lang="en-US" sz="1600" b="1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(SAVE-A-LOT)</a:t>
                      </a:r>
                      <a:endParaRPr lang="en-US" sz="1600" b="1" dirty="0">
                        <a:solidFill>
                          <a:srgbClr val="00808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SALEM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FLORENCE (KROGER)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</a:rPr>
                        <a:t>SALISBURY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</a:rPr>
                        <a:t>FRANKLIN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dirty="0"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63495" y="5914207"/>
            <a:ext cx="912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</a:t>
            </a:r>
            <a:r>
              <a:rPr lang="en-US" b="1" dirty="0" smtClean="0"/>
              <a:t>  </a:t>
            </a:r>
            <a:r>
              <a:rPr lang="en-US" sz="1600" b="1" dirty="0" smtClean="0"/>
              <a:t>Less competitive cities</a:t>
            </a:r>
            <a:r>
              <a:rPr lang="en-US" sz="1600" dirty="0" smtClean="0"/>
              <a:t>                       </a:t>
            </a:r>
            <a:r>
              <a:rPr lang="en-US" sz="1600" b="1" dirty="0" smtClean="0"/>
              <a:t>More competitive cities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>
            <a:off x="3416062" y="6012609"/>
            <a:ext cx="250166" cy="172529"/>
          </a:xfrm>
          <a:prstGeom prst="triangle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flipH="1">
            <a:off x="6357668" y="6012609"/>
            <a:ext cx="250166" cy="17252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-2186"/>
            <a:ext cx="8885208" cy="75819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/>
              <a:t>Cities </a:t>
            </a:r>
            <a:r>
              <a:rPr lang="en-US" sz="2800" b="1" dirty="0"/>
              <a:t>of Thriving Retail Opportunities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624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7" y="718643"/>
            <a:ext cx="6112863" cy="24004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547" y="857161"/>
            <a:ext cx="3513124" cy="45239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0" y="-2186"/>
            <a:ext cx="8885208" cy="75819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/>
              <a:t>Cities </a:t>
            </a:r>
            <a:r>
              <a:rPr lang="en-US" sz="2800" b="1" dirty="0"/>
              <a:t>of Thriving </a:t>
            </a:r>
            <a:r>
              <a:rPr lang="en-US" sz="2800" b="1" dirty="0" smtClean="0"/>
              <a:t>Non commercial </a:t>
            </a:r>
            <a:r>
              <a:rPr lang="en-US" sz="2800" b="1" dirty="0"/>
              <a:t>Opportunities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22886"/>
              </p:ext>
            </p:extLst>
          </p:nvPr>
        </p:nvGraphicFramePr>
        <p:xfrm>
          <a:off x="918813" y="3291840"/>
          <a:ext cx="6029670" cy="2827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9890"/>
                <a:gridCol w="2009890"/>
                <a:gridCol w="2009890"/>
              </a:tblGrid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AMHERST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OXFORD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WILMINGTON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HUNTINGTON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SHREWSBURY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GLOUCESTER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16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FLORENCE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STERLING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MANCHESTER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WARREN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WORCESTER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SALISBURY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WESTFIELD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CONCORD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PEABODY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SPRINGFIELD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HUDSON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SALEM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GREENFIELD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BURLINGTON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FRANKLIN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HAVERHILL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NORFOLK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WENDELL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GEORGETOWN</a:t>
                      </a:r>
                    </a:p>
                  </a:txBody>
                  <a:tcPr marL="0" marR="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WESTWOOD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69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00808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AUBURN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READING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600" b="1" kern="1200" dirty="0">
                          <a:solidFill>
                            <a:srgbClr val="C0000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BOSTON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71335" y="5482230"/>
            <a:ext cx="91267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</a:t>
            </a:r>
            <a:r>
              <a:rPr lang="en-US" b="1" dirty="0" smtClean="0"/>
              <a:t>  </a:t>
            </a:r>
            <a:r>
              <a:rPr lang="en-US" sz="1600" b="1" dirty="0" smtClean="0"/>
              <a:t>Less competitive cities</a:t>
            </a:r>
            <a:r>
              <a:rPr lang="en-US" sz="1600" dirty="0" smtClean="0"/>
              <a:t>                       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       More competitive cities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7945120" y="5598160"/>
            <a:ext cx="181348" cy="119342"/>
          </a:xfrm>
          <a:prstGeom prst="triangle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H="1">
            <a:off x="7920322" y="5818654"/>
            <a:ext cx="206145" cy="16558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7" y="1502782"/>
            <a:ext cx="5246730" cy="20575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52" y="1502782"/>
            <a:ext cx="5044877" cy="20575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137692" y="3699649"/>
            <a:ext cx="53339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Above </a:t>
            </a:r>
            <a:r>
              <a:rPr lang="en-US" sz="1600" dirty="0"/>
              <a:t>heat map offers a </a:t>
            </a:r>
            <a:r>
              <a:rPr lang="en-US" sz="1600" b="1" u="sng" dirty="0"/>
              <a:t>visual representation of non-commercial opportunities across various geographic areas. </a:t>
            </a:r>
            <a:endParaRPr lang="en-US" sz="1600" b="1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color gradients on the map signify the level of competition, providing a quick and insightful overview of where opportunities may be more abundant and where competition is more intense</a:t>
            </a:r>
            <a:r>
              <a:rPr lang="en-U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Darker shades indicate areas with higher competition, while lighter shades represent regions where competition may be less intense.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693" y="3738879"/>
            <a:ext cx="533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heat map provides a visual </a:t>
            </a:r>
            <a:r>
              <a:rPr lang="en-US" sz="1600" b="1" u="sng" dirty="0"/>
              <a:t>overview of retailer opportunities within different geographic regions. </a:t>
            </a:r>
            <a:endParaRPr lang="en-US" sz="1600" b="1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utilizing color gradients, the map highlights the varying degrees of potential in these areas, giving a quick snapshot of where retailer presence is more pronounced and where opportunities may be ripe for exploration</a:t>
            </a:r>
            <a:r>
              <a:rPr lang="en-U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 smtClean="0"/>
              <a:t>Darker </a:t>
            </a:r>
            <a:r>
              <a:rPr lang="en-US" sz="1600" b="1" dirty="0"/>
              <a:t>shades indicate areas with higher competition, while lighter shades represent regions where competition may be less intense.</a:t>
            </a:r>
          </a:p>
        </p:txBody>
      </p:sp>
      <p:sp>
        <p:nvSpPr>
          <p:cNvPr id="6" name="Rectangle 5"/>
          <p:cNvSpPr/>
          <p:nvPr/>
        </p:nvSpPr>
        <p:spPr>
          <a:xfrm>
            <a:off x="966254" y="56274"/>
            <a:ext cx="10951426" cy="95410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2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Opportunity Heat Maps: Non-Commercial and Retailer Segments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45899" y="865815"/>
            <a:ext cx="3849586" cy="39076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defTabSz="457200">
              <a:spcBef>
                <a:spcPct val="0"/>
              </a:spcBef>
            </a:pPr>
            <a:r>
              <a:rPr lang="en-US" sz="2400" b="1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Retailer Segments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79897" y="884643"/>
            <a:ext cx="3849586" cy="39076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defTabSz="457200">
              <a:spcBef>
                <a:spcPct val="0"/>
              </a:spcBef>
            </a:pPr>
            <a:r>
              <a:rPr lang="en-US" sz="2400" b="1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Non-Commercial</a:t>
            </a:r>
            <a:endParaRPr lang="en-US" sz="24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1455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1425</TotalTime>
  <Words>643</Words>
  <Application>Microsoft Office PowerPoint</Application>
  <PresentationFormat>Widescreen</PresentationFormat>
  <Paragraphs>198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Bahnschrift</vt:lpstr>
      <vt:lpstr>Garamond</vt:lpstr>
      <vt:lpstr>Organic</vt:lpstr>
      <vt:lpstr>Opportunities Analysis</vt:lpstr>
      <vt:lpstr>Introduction to Shaun's Role and Analysis Purpose  </vt:lpstr>
      <vt:lpstr>Existing Customer Spend Overview</vt:lpstr>
      <vt:lpstr>PowerPoint Presentation</vt:lpstr>
      <vt:lpstr>Adjacent Opportunities - Non-Commercial Establishments</vt:lpstr>
      <vt:lpstr>Retailer Presence Near Customers</vt:lpstr>
      <vt:lpstr>PowerPoint Presentation</vt:lpstr>
      <vt:lpstr>PowerPoint Presentation</vt:lpstr>
      <vt:lpstr>PowerPoint Presentation</vt:lpstr>
      <vt:lpstr>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Opportunities Analysis</dc:title>
  <dc:creator>Archan Shah</dc:creator>
  <cp:lastModifiedBy>Archan Shah</cp:lastModifiedBy>
  <cp:revision>38</cp:revision>
  <dcterms:created xsi:type="dcterms:W3CDTF">2023-12-05T16:31:18Z</dcterms:created>
  <dcterms:modified xsi:type="dcterms:W3CDTF">2023-12-07T14:26:52Z</dcterms:modified>
</cp:coreProperties>
</file>